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71" r:id="rId2"/>
    <p:sldId id="257" r:id="rId3"/>
    <p:sldId id="279" r:id="rId4"/>
    <p:sldId id="280" r:id="rId5"/>
    <p:sldId id="281" r:id="rId6"/>
    <p:sldId id="258" r:id="rId7"/>
    <p:sldId id="283" r:id="rId8"/>
    <p:sldId id="282" r:id="rId9"/>
    <p:sldId id="259" r:id="rId10"/>
    <p:sldId id="272" r:id="rId11"/>
    <p:sldId id="277" r:id="rId12"/>
    <p:sldId id="278" r:id="rId13"/>
    <p:sldId id="260" r:id="rId14"/>
    <p:sldId id="268" r:id="rId15"/>
    <p:sldId id="269" r:id="rId16"/>
    <p:sldId id="275" r:id="rId17"/>
    <p:sldId id="264" r:id="rId18"/>
    <p:sldId id="274" r:id="rId19"/>
  </p:sldIdLst>
  <p:sldSz cx="9906000" cy="6858000" type="A4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DejaVu Sans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>
          <p15:clr>
            <a:srgbClr val="A4A3A4"/>
          </p15:clr>
        </p15:guide>
        <p15:guide id="2" pos="22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48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>
        <p:scale>
          <a:sx n="60" d="100"/>
          <a:sy n="60" d="100"/>
        </p:scale>
        <p:origin x="-24" y="110"/>
      </p:cViewPr>
      <p:guideLst>
        <p:guide orient="horz" pos="2160"/>
        <p:guide pos="312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6"/>
        <p:guide pos="22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e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4659" tIns="47329" rIns="94659" bIns="47329" anchor="ctr"/>
          <a:lstStyle/>
          <a:p>
            <a:endParaRPr lang="en-US" altLang="ca-E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9463" y="768350"/>
            <a:ext cx="5541962" cy="3836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11200" y="4860925"/>
            <a:ext cx="5676900" cy="460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1850"/>
            <a:ext cx="3076575" cy="50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168" tIns="48447" rIns="93168" bIns="48447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46587" algn="l"/>
                <a:tab pos="1893174" algn="l"/>
                <a:tab pos="2839761" algn="l"/>
                <a:tab pos="3786348" algn="l"/>
                <a:tab pos="4732934" algn="l"/>
                <a:tab pos="5679521" algn="l"/>
                <a:tab pos="6626108" algn="l"/>
                <a:tab pos="7572695" algn="l"/>
                <a:tab pos="8519282" algn="l"/>
                <a:tab pos="9465869" algn="l"/>
                <a:tab pos="10412456" algn="l"/>
              </a:tabLst>
              <a:defRPr sz="12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C8C7ADE-91D3-42FD-8FBF-DA04951B001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2F8DDED-755F-42B4-8C93-FC24C3F1F524}" type="slidenum">
              <a:rPr lang="en-U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</a:t>
            </a:fld>
            <a:endParaRPr lang="en-U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77875"/>
            <a:ext cx="5540375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59338"/>
            <a:ext cx="5678488" cy="4606925"/>
          </a:xfrm>
          <a:noFill/>
          <a:ln/>
        </p:spPr>
        <p:txBody>
          <a:bodyPr wrap="none" anchor="ctr"/>
          <a:lstStyle/>
          <a:p>
            <a:endParaRPr lang="ca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3B4AA11-3E41-4F14-8F40-9536029AC5AB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17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7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3A8A3B16-99AB-4019-B8CD-839AC7E04BFE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18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72ECE7B-2A32-4D1C-B521-E5B49A02A15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2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9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Provide </a:t>
            </a:r>
            <a:r>
              <a:rPr lang="en-US" sz="1200" b="1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statistical, methodological and </a:t>
            </a:r>
            <a:r>
              <a:rPr lang="en-US" sz="1200" b="1" i="0" u="none" strike="noStrike" kern="1200" dirty="0" err="1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bioinformatic</a:t>
            </a:r>
            <a:r>
              <a:rPr lang="en-US" sz="1200" b="1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support</a:t>
            </a:r>
            <a:r>
              <a:rPr lang="en-US" sz="1200" b="0" i="0" u="none" strike="noStrike" kern="120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biomedical and clinical research, mainly in the VH but also to other scientists.</a:t>
            </a:r>
          </a:p>
          <a:p>
            <a:pPr rtl="0"/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Contribute to </a:t>
            </a:r>
            <a:r>
              <a:rPr lang="en-US" sz="1200" b="1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training in statistics and bioinformatics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for clinical and biomedical researchers by teaching a variety of courses ranging from one-day to teaching in the VHIR’s </a:t>
            </a:r>
            <a:r>
              <a:rPr lang="en-US" sz="1200" b="0" i="0" u="none" strike="noStrike" kern="1200" baseline="0" dirty="0" err="1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Msc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Promote and be actively involved in </a:t>
            </a:r>
            <a:r>
              <a:rPr lang="en-US" sz="1200" b="1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innovation and development in statistics and bioinformatics</a:t>
            </a:r>
            <a:r>
              <a:rPr lang="en-US" sz="1200" b="0" i="0" u="none" strike="noStrike" kern="1200" baseline="0" dirty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specially in anything that may revert in improvement of the unit’s mission development. </a:t>
            </a:r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C8C7ADE-91D3-42FD-8FBF-DA04951B0011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41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F5BCE232-F604-47D9-BED6-863403A9CE6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6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F5BCE232-F604-47D9-BED6-863403A9CE69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7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2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6B4B0CA7-2926-46DD-B95B-673889E1658F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9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7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50AF49BF-8FA1-4DEB-BA8E-ACA4FA1FEE1D}" type="slidenum">
              <a:rPr lang="es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13</a:t>
            </a:fld>
            <a:endParaRPr lang="es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9463" y="768350"/>
            <a:ext cx="5543550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</p:spPr>
        <p:txBody>
          <a:bodyPr wrap="none" anchor="ctr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5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D3D60D6A-267A-44D7-AB89-E1D059D419B6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14</a:t>
            </a:fld>
            <a:endParaRPr lang="ca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46150" algn="l"/>
                <a:tab pos="1892300" algn="l"/>
                <a:tab pos="2838450" algn="l"/>
                <a:tab pos="3786188" algn="l"/>
                <a:tab pos="4732338" algn="l"/>
                <a:tab pos="5678488" algn="l"/>
                <a:tab pos="6624638" algn="l"/>
                <a:tab pos="7572375" algn="l"/>
                <a:tab pos="8518525" algn="l"/>
                <a:tab pos="9464675" algn="l"/>
                <a:tab pos="10412413" algn="l"/>
              </a:tabLst>
            </a:pPr>
            <a:fld id="{9F2951FC-94FA-4693-9975-A7E8239441F1}" type="slidenum">
              <a:rPr lang="ca-ES" altLang="ca-ES" smtClean="0">
                <a:latin typeface="Arial" pitchFamily="34" charset="0"/>
                <a:cs typeface="DejaVu Sans" pitchFamily="34" charset="0"/>
              </a:rPr>
              <a:pPr>
                <a:tabLst>
                  <a:tab pos="0" algn="l"/>
                  <a:tab pos="946150" algn="l"/>
                  <a:tab pos="1892300" algn="l"/>
                  <a:tab pos="2838450" algn="l"/>
                  <a:tab pos="3786188" algn="l"/>
                  <a:tab pos="4732338" algn="l"/>
                  <a:tab pos="5678488" algn="l"/>
                  <a:tab pos="6624638" algn="l"/>
                  <a:tab pos="7572375" algn="l"/>
                  <a:tab pos="8518525" algn="l"/>
                  <a:tab pos="9464675" algn="l"/>
                  <a:tab pos="10412413" algn="l"/>
                </a:tabLst>
              </a:pPr>
              <a:t>15</a:t>
            </a:fld>
            <a:endParaRPr lang="ca-ES" altLang="ca-ES"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8350"/>
            <a:ext cx="5546725" cy="38401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8246" tIns="49123" rIns="98246" bIns="49123"/>
          <a:lstStyle/>
          <a:p>
            <a:endParaRPr lang="es-ES" altLang="ca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7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319088"/>
            <a:ext cx="2103306" cy="5029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319088"/>
            <a:ext cx="6149975" cy="5029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5901" y="319088"/>
            <a:ext cx="6863689" cy="1066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3489"/>
                </a:solidFill>
              </a:defRPr>
            </a:lvl1pPr>
            <a:lvl2pPr>
              <a:defRPr>
                <a:solidFill>
                  <a:srgbClr val="993489"/>
                </a:solidFill>
              </a:defRPr>
            </a:lvl2pPr>
            <a:lvl3pPr>
              <a:defRPr>
                <a:solidFill>
                  <a:srgbClr val="993489"/>
                </a:solidFill>
              </a:defRPr>
            </a:lvl3pPr>
            <a:lvl4pPr>
              <a:defRPr>
                <a:solidFill>
                  <a:srgbClr val="993489"/>
                </a:solidFill>
              </a:defRPr>
            </a:lvl4pPr>
            <a:lvl5pPr>
              <a:defRPr>
                <a:solidFill>
                  <a:srgbClr val="993489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371600"/>
            <a:ext cx="4125781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33831" y="1371600"/>
            <a:ext cx="4127500" cy="3976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319088"/>
            <a:ext cx="686435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/>
              <a:t>Feu clic per editar el format del text del títol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71600"/>
            <a:ext cx="8418513" cy="3976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a-ES"/>
              <a:t>Feu clic per editar el format del text de l'esquema</a:t>
            </a:r>
          </a:p>
          <a:p>
            <a:pPr lvl="1"/>
            <a:r>
              <a:rPr lang="en-GB" altLang="ca-ES"/>
              <a:t>Segon nivell d'esquema</a:t>
            </a:r>
          </a:p>
          <a:p>
            <a:pPr lvl="2"/>
            <a:r>
              <a:rPr lang="en-GB" altLang="ca-ES"/>
              <a:t>Tercer nivell d'esquema</a:t>
            </a:r>
          </a:p>
          <a:p>
            <a:pPr lvl="3"/>
            <a:r>
              <a:rPr lang="en-GB" altLang="ca-ES"/>
              <a:t>Quart nivell d'esquema</a:t>
            </a:r>
          </a:p>
          <a:p>
            <a:pPr lvl="4"/>
            <a:r>
              <a:rPr lang="en-GB" altLang="ca-ES"/>
              <a:t>Cinquè nivell d'esquema</a:t>
            </a:r>
          </a:p>
          <a:p>
            <a:pPr lvl="4"/>
            <a:r>
              <a:rPr lang="en-GB" altLang="ca-ES"/>
              <a:t>Sisè nivell d'esquema</a:t>
            </a:r>
          </a:p>
          <a:p>
            <a:pPr lvl="4"/>
            <a:r>
              <a:rPr lang="en-GB" altLang="ca-ES"/>
              <a:t>Setè nivell d'esquema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sp>
        <p:nvSpPr>
          <p:cNvPr id="1030" name="Line 11"/>
          <p:cNvSpPr>
            <a:spLocks noChangeShapeType="1"/>
          </p:cNvSpPr>
          <p:nvPr/>
        </p:nvSpPr>
        <p:spPr bwMode="auto">
          <a:xfrm>
            <a:off x="1320800" y="1190625"/>
            <a:ext cx="7994650" cy="6350"/>
          </a:xfrm>
          <a:prstGeom prst="line">
            <a:avLst/>
          </a:prstGeom>
          <a:noFill/>
          <a:ln w="38160">
            <a:solidFill>
              <a:srgbClr val="990099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1031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3675" y="180975"/>
            <a:ext cx="1185863" cy="461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2" name="Rectangle 13"/>
          <p:cNvSpPr>
            <a:spLocks noChangeArrowheads="1"/>
          </p:cNvSpPr>
          <p:nvPr/>
        </p:nvSpPr>
        <p:spPr bwMode="auto">
          <a:xfrm>
            <a:off x="0" y="692150"/>
            <a:ext cx="428625" cy="6165850"/>
          </a:xfrm>
          <a:prstGeom prst="rect">
            <a:avLst/>
          </a:prstGeom>
          <a:gradFill rotWithShape="0">
            <a:gsLst>
              <a:gs pos="0">
                <a:srgbClr val="992598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ca-ES"/>
          </a:p>
        </p:txBody>
      </p:sp>
      <p:pic>
        <p:nvPicPr>
          <p:cNvPr id="1033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97800" y="152400"/>
            <a:ext cx="2108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5" name="Text Box 15"/>
          <p:cNvSpPr txBox="1">
            <a:spLocks noChangeArrowheads="1"/>
          </p:cNvSpPr>
          <p:nvPr/>
        </p:nvSpPr>
        <p:spPr bwMode="auto">
          <a:xfrm>
            <a:off x="9009063" y="6477000"/>
            <a:ext cx="1322387" cy="368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eaLnBrk="1" hangingPunct="1">
              <a:defRPr/>
            </a:pPr>
            <a:fld id="{809C07C1-3B00-44FB-9AF4-0355B504577E}" type="slidenum">
              <a:rPr lang="es-ES" altLang="ca-ES" sz="1200" smtClean="0">
                <a:solidFill>
                  <a:srgbClr val="B3B3B3"/>
                </a:solidFill>
              </a:rPr>
              <a:pPr eaLnBrk="1" hangingPunct="1">
                <a:defRPr/>
              </a:pPr>
              <a:t>‹Nº›</a:t>
            </a:fld>
            <a:r>
              <a:rPr lang="es-ES" altLang="ca-ES" sz="1200" dirty="0">
                <a:solidFill>
                  <a:srgbClr val="B3B3B3"/>
                </a:solidFill>
              </a:rPr>
              <a:t>/14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Verdana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emf"/><Relationship Id="rId15" Type="http://schemas.openxmlformats.org/officeDocument/2006/relationships/image" Target="../media/image28.jpe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Relationship Id="rId1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bmj.com/about-bmj/resources-readers/publications/statistics-square-one" TargetMode="External"/><Relationship Id="rId7" Type="http://schemas.openxmlformats.org/officeDocument/2006/relationships/hyperlink" Target="http://hbiostat.org/doc/bbr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libguides.lib.msu.edu/content.php?pid=55914&amp;sid=409145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grbio.upc.edu" TargetMode="External"/><Relationship Id="rId2" Type="http://schemas.openxmlformats.org/officeDocument/2006/relationships/hyperlink" Target="http://grbio.up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eb.vhi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6988"/>
            <a:ext cx="9986963" cy="6858001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819150" y="4400550"/>
            <a:ext cx="8820150" cy="18986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457200" indent="-455613" algn="r">
              <a:defRPr/>
            </a:pP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Basics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statistics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for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biomedical</a:t>
            </a:r>
            <a:r>
              <a:rPr lang="es-ES" altLang="ca-ES" sz="2200" dirty="0">
                <a:solidFill>
                  <a:srgbClr val="808080"/>
                </a:solidFill>
                <a:ea typeface="MS PGothic" pitchFamily="34" charset="-128"/>
              </a:rPr>
              <a:t> </a:t>
            </a:r>
            <a:r>
              <a:rPr lang="es-ES" altLang="ca-ES" sz="2200" dirty="0" err="1">
                <a:solidFill>
                  <a:srgbClr val="808080"/>
                </a:solidFill>
                <a:ea typeface="MS PGothic" pitchFamily="34" charset="-128"/>
              </a:rPr>
              <a:t>research</a:t>
            </a:r>
            <a:endParaRPr lang="es-ES" altLang="ca-ES" sz="2200" dirty="0">
              <a:solidFill>
                <a:srgbClr val="808080"/>
              </a:solidFill>
              <a:ea typeface="MS PGothic" pitchFamily="34" charset="-128"/>
            </a:endParaRPr>
          </a:p>
          <a:p>
            <a:pPr marL="457200" indent="-455613" algn="r">
              <a:defRPr/>
            </a:pPr>
            <a:r>
              <a:rPr lang="es-ES" altLang="ca-ES" sz="1600" dirty="0">
                <a:solidFill>
                  <a:srgbClr val="808080"/>
                </a:solidFill>
                <a:ea typeface="MS PGothic" pitchFamily="34" charset="-128"/>
              </a:rPr>
              <a:t>UEB – VHIR &amp; GRBIO</a:t>
            </a:r>
          </a:p>
          <a:p>
            <a:pPr marL="457200" indent="-455613" algn="r">
              <a:defRPr/>
            </a:pP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Marta Bofill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Jordi Cortés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1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 Santiago Pérez-Hoyos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  <a:r>
              <a:rPr lang="es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,Àlex Sánchez</a:t>
            </a:r>
            <a:r>
              <a:rPr lang="es-ES" altLang="ca-ES" sz="1600" b="1" baseline="30000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2,3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1 Departament d'Estadística i Investigació Operativa. UPC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2. Unitat d’Estadística i Bioinformàtica (UEB) VHIR</a:t>
            </a:r>
          </a:p>
          <a:p>
            <a:pPr lvl="1" indent="0">
              <a:lnSpc>
                <a:spcPct val="90000"/>
              </a:lnSpc>
              <a:spcBef>
                <a:spcPts val="600"/>
              </a:spcBef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ca-ES" altLang="ca-ES" sz="1600" b="1" dirty="0">
                <a:solidFill>
                  <a:srgbClr val="808080"/>
                </a:solidFill>
                <a:latin typeface="Calibri" pitchFamily="34" charset="0"/>
                <a:ea typeface="MS PGothic" pitchFamily="34" charset="-128"/>
              </a:rPr>
              <a:t>		3 Departament de Genètica, Microbiologia i Estadística UB</a:t>
            </a:r>
          </a:p>
          <a:p>
            <a:pPr marL="1200150" lvl="1" indent="-455613">
              <a:defRPr/>
            </a:pPr>
            <a:endParaRPr lang="es-ES" altLang="ca-ES" sz="1600" b="1" dirty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defRPr/>
            </a:pPr>
            <a:endParaRPr lang="es-ES" altLang="ca-ES" sz="1600" b="1" dirty="0">
              <a:solidFill>
                <a:srgbClr val="808080"/>
              </a:solidFill>
              <a:latin typeface="Calibri" pitchFamily="34" charset="0"/>
              <a:ea typeface="MS PGothic" pitchFamily="34" charset="-128"/>
            </a:endParaRPr>
          </a:p>
          <a:p>
            <a:pPr marL="457200" indent="-455613" algn="r">
              <a:spcBef>
                <a:spcPts val="725"/>
              </a:spcBef>
              <a:defRPr/>
            </a:pPr>
            <a:endParaRPr lang="es-ES" altLang="ca-ES" sz="32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2052" name="Text Box 2"/>
          <p:cNvSpPr txBox="1">
            <a:spLocks noChangeArrowheads="1"/>
          </p:cNvSpPr>
          <p:nvPr/>
        </p:nvSpPr>
        <p:spPr bwMode="auto">
          <a:xfrm>
            <a:off x="38100" y="3717032"/>
            <a:ext cx="9601200" cy="676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457200" indent="-455613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Introduction</a:t>
            </a:r>
            <a:r>
              <a:rPr lang="es-ES" altLang="ca-ES" sz="3600" b="1" dirty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to </a:t>
            </a: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the</a:t>
            </a:r>
            <a:r>
              <a:rPr lang="es-ES" altLang="ca-ES" sz="3600" b="1" dirty="0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 </a:t>
            </a:r>
            <a:r>
              <a:rPr lang="es-ES" altLang="ca-ES" sz="3600" b="1" dirty="0" err="1">
                <a:solidFill>
                  <a:srgbClr val="7D468C"/>
                </a:solidFill>
                <a:latin typeface="Calibri" pitchFamily="34" charset="0"/>
                <a:ea typeface="MS PGothic" pitchFamily="34" charset="-128"/>
                <a:cs typeface="Droid Sans Fallback"/>
              </a:rPr>
              <a:t>course</a:t>
            </a:r>
            <a:endParaRPr lang="es-ES" altLang="ca-ES" sz="3200" dirty="0">
              <a:solidFill>
                <a:srgbClr val="808080"/>
              </a:solidFill>
              <a:ea typeface="MS PGothic" pitchFamily="34" charset="-128"/>
              <a:cs typeface="Droid Sans Fallback"/>
            </a:endParaRPr>
          </a:p>
        </p:txBody>
      </p:sp>
      <p:grpSp>
        <p:nvGrpSpPr>
          <p:cNvPr id="2053" name="Group 2"/>
          <p:cNvGrpSpPr>
            <a:grpSpLocks/>
          </p:cNvGrpSpPr>
          <p:nvPr/>
        </p:nvGrpSpPr>
        <p:grpSpPr bwMode="auto">
          <a:xfrm>
            <a:off x="-4763" y="6299200"/>
            <a:ext cx="6513513" cy="333375"/>
            <a:chOff x="126" y="4017"/>
            <a:chExt cx="4103" cy="210"/>
          </a:xfrm>
        </p:grpSpPr>
        <p:grpSp>
          <p:nvGrpSpPr>
            <p:cNvPr id="2054" name="Group 3"/>
            <p:cNvGrpSpPr>
              <a:grpSpLocks/>
            </p:cNvGrpSpPr>
            <p:nvPr/>
          </p:nvGrpSpPr>
          <p:grpSpPr bwMode="auto">
            <a:xfrm>
              <a:off x="2676" y="4041"/>
              <a:ext cx="1553" cy="164"/>
              <a:chOff x="2676" y="4041"/>
              <a:chExt cx="1553" cy="164"/>
            </a:xfrm>
          </p:grpSpPr>
          <p:pic>
            <p:nvPicPr>
              <p:cNvPr id="2062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58" y="4041"/>
                <a:ext cx="1171" cy="153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  <p:pic>
            <p:nvPicPr>
              <p:cNvPr id="2063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76" y="4046"/>
                <a:ext cx="305" cy="160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55" name="Group 6"/>
            <p:cNvGrpSpPr>
              <a:grpSpLocks/>
            </p:cNvGrpSpPr>
            <p:nvPr/>
          </p:nvGrpSpPr>
          <p:grpSpPr bwMode="auto">
            <a:xfrm>
              <a:off x="126" y="4017"/>
              <a:ext cx="2563" cy="210"/>
              <a:chOff x="126" y="4017"/>
              <a:chExt cx="2563" cy="210"/>
            </a:xfrm>
          </p:grpSpPr>
          <p:grpSp>
            <p:nvGrpSpPr>
              <p:cNvPr id="2056" name="Group 7"/>
              <p:cNvGrpSpPr>
                <a:grpSpLocks/>
              </p:cNvGrpSpPr>
              <p:nvPr/>
            </p:nvGrpSpPr>
            <p:grpSpPr bwMode="auto">
              <a:xfrm>
                <a:off x="513" y="4017"/>
                <a:ext cx="2176" cy="210"/>
                <a:chOff x="513" y="4017"/>
                <a:chExt cx="2176" cy="210"/>
              </a:xfrm>
            </p:grpSpPr>
            <p:pic>
              <p:nvPicPr>
                <p:cNvPr id="2058" name="Picture 8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3" y="4022"/>
                  <a:ext cx="610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9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24" y="4028"/>
                  <a:ext cx="654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0" name="Picture 10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676" y="4022"/>
                  <a:ext cx="406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61" name="Picture 1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007" y="4017"/>
                  <a:ext cx="682" cy="199"/>
                </a:xfrm>
                <a:prstGeom prst="rect">
                  <a:avLst/>
                </a:prstGeom>
                <a:noFill/>
                <a:ln w="9360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057" name="Picture 1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26" y="4032"/>
                <a:ext cx="423" cy="188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13" y="6288564"/>
            <a:ext cx="735807" cy="45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1556792"/>
            <a:ext cx="9906000" cy="4339722"/>
          </a:xfrm>
          <a:prstGeom prst="rect">
            <a:avLst/>
          </a:prstGeom>
        </p:spPr>
      </p:pic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4880992" y="4221088"/>
            <a:ext cx="1662565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  <p:sp>
        <p:nvSpPr>
          <p:cNvPr id="5124" name="QuadreDeText 4"/>
          <p:cNvSpPr txBox="1">
            <a:spLocks noChangeArrowheads="1"/>
          </p:cNvSpPr>
          <p:nvPr/>
        </p:nvSpPr>
        <p:spPr bwMode="auto">
          <a:xfrm>
            <a:off x="2445085" y="170918"/>
            <a:ext cx="501583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altLang="ca-ES" sz="4400" dirty="0" err="1">
                <a:solidFill>
                  <a:srgbClr val="993489"/>
                </a:solidFill>
              </a:rPr>
              <a:t>Course</a:t>
            </a:r>
            <a:r>
              <a:rPr lang="ca-ES" altLang="ca-ES" sz="4400" dirty="0">
                <a:solidFill>
                  <a:srgbClr val="993489"/>
                </a:solidFill>
              </a:rPr>
              <a:t> web </a:t>
            </a:r>
            <a:r>
              <a:rPr lang="ca-ES" altLang="ca-ES" sz="4400" dirty="0" err="1">
                <a:solidFill>
                  <a:srgbClr val="993489"/>
                </a:solidFill>
              </a:rPr>
              <a:t>page</a:t>
            </a:r>
            <a:endParaRPr lang="ca-ES" altLang="ca-ES" sz="4400" dirty="0">
              <a:solidFill>
                <a:srgbClr val="99348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6576" y="-62443"/>
            <a:ext cx="6863689" cy="1066800"/>
          </a:xfrm>
        </p:spPr>
        <p:txBody>
          <a:bodyPr/>
          <a:lstStyle/>
          <a:p>
            <a:r>
              <a:rPr lang="ca-ES" dirty="0" err="1">
                <a:solidFill>
                  <a:srgbClr val="993489"/>
                </a:solidFill>
              </a:rPr>
              <a:t>Course</a:t>
            </a:r>
            <a:r>
              <a:rPr lang="ca-ES" dirty="0">
                <a:solidFill>
                  <a:srgbClr val="993489"/>
                </a:solidFill>
              </a:rPr>
              <a:t> web </a:t>
            </a:r>
            <a:r>
              <a:rPr lang="ca-ES" dirty="0" err="1">
                <a:solidFill>
                  <a:srgbClr val="993489"/>
                </a:solidFill>
              </a:rPr>
              <a:t>page</a:t>
            </a:r>
            <a:endParaRPr lang="es-ES" dirty="0">
              <a:solidFill>
                <a:srgbClr val="99348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9" y="852488"/>
            <a:ext cx="7935432" cy="5925377"/>
          </a:xfrm>
          <a:prstGeom prst="rect">
            <a:avLst/>
          </a:prstGeom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136576" y="3717032"/>
            <a:ext cx="4032448" cy="936625"/>
          </a:xfrm>
          <a:prstGeom prst="ellips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77692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620688"/>
            <a:ext cx="6584482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sz="4400" dirty="0"/>
              <a:t>Methodology</a:t>
            </a:r>
            <a:endParaRPr lang="en-US" altLang="ca-E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This course is  about applied statistics</a:t>
            </a:r>
            <a:endParaRPr lang="en-US" altLang="ca-ES" b="1" i="1" dirty="0">
              <a:solidFill>
                <a:srgbClr val="993489"/>
              </a:solidFill>
            </a:endParaRP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We work with real data examples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Data analysis with </a:t>
            </a:r>
            <a:r>
              <a:rPr lang="en-US" altLang="ca-ES" b="1" dirty="0">
                <a:solidFill>
                  <a:srgbClr val="993489"/>
                </a:solidFill>
              </a:rPr>
              <a:t>R</a:t>
            </a:r>
            <a:r>
              <a:rPr lang="en-US" altLang="ca-ES" dirty="0">
                <a:solidFill>
                  <a:srgbClr val="993489"/>
                </a:solidFill>
              </a:rPr>
              <a:t> and </a:t>
            </a:r>
            <a:r>
              <a:rPr lang="en-US" altLang="ca-ES" b="1" dirty="0">
                <a:solidFill>
                  <a:srgbClr val="993489"/>
                </a:solidFill>
              </a:rPr>
              <a:t>R commander.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Theory is important , but discussion of real problems is what leads to understanding. 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>
                <a:solidFill>
                  <a:srgbClr val="993489"/>
                </a:solidFill>
              </a:rPr>
              <a:t>Program is flexible and may be adapted to your needs.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5039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2E99A89-06B8-4C17-9D91-A165BDF0C585}" type="slidenum">
              <a:rPr lang="ca-ES" altLang="ca-ES"/>
              <a:pPr/>
              <a:t>14</a:t>
            </a:fld>
            <a:endParaRPr lang="ca-ES" altLang="ca-ES"/>
          </a:p>
        </p:txBody>
      </p:sp>
      <p:graphicFrame>
        <p:nvGraphicFramePr>
          <p:cNvPr id="92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577131"/>
              </p:ext>
            </p:extLst>
          </p:nvPr>
        </p:nvGraphicFramePr>
        <p:xfrm>
          <a:off x="423188" y="1556792"/>
          <a:ext cx="9482812" cy="5301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" name="Imagen" r:id="rId4" imgW="2314396" imgH="2314469" progId="MS_ClipArt_Gallery.2">
                  <p:embed/>
                </p:oleObj>
              </mc:Choice>
              <mc:Fallback>
                <p:oleObj name="Imagen" r:id="rId4" imgW="2314396" imgH="2314469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88" y="1556792"/>
                        <a:ext cx="9482812" cy="5301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95300" y="2863850"/>
            <a:ext cx="3263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Nature</a:t>
            </a:r>
            <a:endParaRPr lang="es-ES_tradnl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93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02427"/>
              </p:ext>
            </p:extLst>
          </p:nvPr>
        </p:nvGraphicFramePr>
        <p:xfrm>
          <a:off x="725722" y="1571625"/>
          <a:ext cx="29972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" name="Imagen" r:id="rId6" imgW="1372514" imgH="878738" progId="MS_ClipArt_Gallery.2">
                  <p:embed/>
                </p:oleObj>
              </mc:Choice>
              <mc:Fallback>
                <p:oleObj name="Imagen" r:id="rId6" imgW="1372514" imgH="878738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722" y="1571625"/>
                        <a:ext cx="29972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4"/>
          <p:cNvGraphicFramePr>
            <a:graphicFrameLocks noChangeAspect="1"/>
          </p:cNvGraphicFramePr>
          <p:nvPr/>
        </p:nvGraphicFramePr>
        <p:xfrm>
          <a:off x="7591425" y="1655763"/>
          <a:ext cx="170021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name="Imagen" r:id="rId8" imgW="998525" imgH="1125626" progId="MS_ClipArt_Gallery.2">
                  <p:embed/>
                </p:oleObj>
              </mc:Choice>
              <mc:Fallback>
                <p:oleObj name="Imagen" r:id="rId8" imgW="998525" imgH="1125626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1425" y="1655763"/>
                        <a:ext cx="1700213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464136"/>
              </p:ext>
            </p:extLst>
          </p:nvPr>
        </p:nvGraphicFramePr>
        <p:xfrm>
          <a:off x="7712967" y="4695155"/>
          <a:ext cx="156051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name="Imagen" r:id="rId10" imgW="868680" imgH="1004011" progId="MS_ClipArt_Gallery.2">
                  <p:embed/>
                </p:oleObj>
              </mc:Choice>
              <mc:Fallback>
                <p:oleObj name="Imagen" r:id="rId10" imgW="868680" imgH="1004011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967" y="4695155"/>
                        <a:ext cx="1560513" cy="125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155183" y="3190875"/>
            <a:ext cx="2477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0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generates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…</a:t>
            </a: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3689350" y="2160588"/>
            <a:ext cx="3916363" cy="714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7292975" y="2924175"/>
            <a:ext cx="2419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Real</a:t>
            </a:r>
            <a:r>
              <a:rPr lang="es-ES_tradnl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79425" y="5788679"/>
            <a:ext cx="3295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“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Studied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nature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”</a:t>
            </a:r>
            <a:endParaRPr lang="es-ES_tradnl" sz="2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3570288" y="4967288"/>
            <a:ext cx="4021137" cy="0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 type="stealth" w="med" len="lg"/>
            <a:tailEnd type="none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4568825" y="5877272"/>
            <a:ext cx="21256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s-ES_tradnl" sz="24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methods</a:t>
            </a:r>
            <a:endParaRPr lang="es-ES_tradnl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9407" name="Object 6"/>
          <p:cNvGraphicFramePr>
            <a:graphicFrameLocks noChangeAspect="1"/>
          </p:cNvGraphicFramePr>
          <p:nvPr/>
        </p:nvGraphicFramePr>
        <p:xfrm>
          <a:off x="803275" y="4318000"/>
          <a:ext cx="29972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Imagen" r:id="rId12" imgW="1372514" imgH="878738" progId="MS_ClipArt_Gallery.2">
                  <p:embed/>
                </p:oleObj>
              </mc:Choice>
              <mc:Fallback>
                <p:oleObj name="Imagen" r:id="rId12" imgW="1372514" imgH="878738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46000" contrast="-6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318000"/>
                        <a:ext cx="2997200" cy="1350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7567613" y="5910371"/>
            <a:ext cx="2151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Observed</a:t>
            </a:r>
            <a:r>
              <a:rPr lang="es-ES_tradnl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S_tradnl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1117707" y="546101"/>
            <a:ext cx="732797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scientifical</a:t>
            </a:r>
            <a:r>
              <a:rPr lang="es-ES" altLang="ca-E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?) </a:t>
            </a:r>
            <a:r>
              <a:rPr lang="es-ES" altLang="ca-ES" sz="28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process</a:t>
            </a:r>
            <a:endParaRPr lang="ca-ES" altLang="ca-ES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9412" name="Picture 20" descr="j02338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51325" y="1125538"/>
            <a:ext cx="238125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13" name="Picture 21" descr="j02953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95850" y="3933825"/>
            <a:ext cx="1930400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4" name="Line 22"/>
          <p:cNvSpPr>
            <a:spLocks noChangeShapeType="1"/>
          </p:cNvSpPr>
          <p:nvPr/>
        </p:nvSpPr>
        <p:spPr bwMode="auto">
          <a:xfrm flipH="1">
            <a:off x="8307387" y="3429000"/>
            <a:ext cx="16471" cy="648072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 flipH="1" flipV="1">
            <a:off x="2066925" y="3313113"/>
            <a:ext cx="0" cy="93503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9237" name="Picture 1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94030" y="3985543"/>
            <a:ext cx="496887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8" name="Picture 1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00242" y="3985543"/>
            <a:ext cx="411163" cy="377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39" name="Picture 12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70142" y="3985543"/>
            <a:ext cx="485775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  <p:bldP spid="59399" grpId="0" autoUpdateAnimBg="0"/>
      <p:bldP spid="59400" grpId="0" animBg="1"/>
      <p:bldP spid="59402" grpId="0" autoUpdateAnimBg="0"/>
      <p:bldP spid="59403" grpId="0" autoUpdateAnimBg="0"/>
      <p:bldP spid="59404" grpId="0" animBg="1"/>
      <p:bldP spid="59406" grpId="0" autoUpdateAnimBg="0"/>
      <p:bldP spid="59408" grpId="0" autoUpdateAnimBg="0"/>
      <p:bldP spid="59414" grpId="0" animBg="1"/>
      <p:bldP spid="594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Marcador de número de diapositiva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96325" y="6453188"/>
            <a:ext cx="1063625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6F9DAC3-FECA-4B39-85B3-B7C3FF2F7005}" type="slidenum">
              <a:rPr lang="ca-ES" altLang="ca-ES"/>
              <a:pPr/>
              <a:t>15</a:t>
            </a:fld>
            <a:endParaRPr lang="ca-ES" altLang="ca-E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95300" y="2255311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Descript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5613400" y="2255311"/>
            <a:ext cx="4292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ts val="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Estimation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spcBef>
                <a:spcPts val="0"/>
              </a:spcBef>
              <a:defRPr/>
            </a:pP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Summary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measures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 </a:t>
            </a:r>
            <a:b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</a:b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Graphics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 </a:t>
            </a:r>
            <a:r>
              <a:rPr lang="ca-ES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Confidence</a:t>
            </a:r>
            <a:r>
              <a:rPr lang="ca-ES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Intervals</a:t>
            </a:r>
            <a:endParaRPr lang="ca-ES" sz="1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95300" y="3779311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Compare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608013" y="4724400"/>
            <a:ext cx="38115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Relate</a:t>
            </a:r>
            <a: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or</a:t>
            </a:r>
            <a: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br>
              <a:rPr lang="ca-ES" sz="4000" b="1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predict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888038" y="3524815"/>
            <a:ext cx="35829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Hypothesis</a:t>
            </a:r>
            <a:r>
              <a:rPr lang="ca-ES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testing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5867400" y="4800600"/>
            <a:ext cx="3581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Modelling</a:t>
            </a:r>
            <a:r>
              <a:rPr lang="ca-ES" sz="3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or </a:t>
            </a:r>
            <a:r>
              <a:rPr lang="ca-ES" sz="3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Regression</a:t>
            </a:r>
            <a:endParaRPr lang="ca-ES" sz="3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3797300" y="2588711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3810000" y="4172887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3962400" y="5445224"/>
            <a:ext cx="19812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1355725" y="329444"/>
            <a:ext cx="6864350" cy="49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ca-ES" altLang="ca-ES" sz="4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ca-ES" altLang="ca-ES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altLang="ca-ES" sz="40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approaches</a:t>
            </a:r>
            <a:endParaRPr lang="ca-ES" altLang="ca-ES" sz="40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8E15652-B9FD-4365-AF8C-F71F0C1F52A4}"/>
              </a:ext>
            </a:extLst>
          </p:cNvPr>
          <p:cNvCxnSpPr/>
          <p:nvPr/>
        </p:nvCxnSpPr>
        <p:spPr bwMode="auto">
          <a:xfrm>
            <a:off x="1520825" y="1916832"/>
            <a:ext cx="7707312" cy="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>
            <a:extLst>
              <a:ext uri="{FF2B5EF4-FFF2-40B4-BE49-F238E27FC236}">
                <a16:creationId xmlns:a16="http://schemas.microsoft.com/office/drawing/2014/main" id="{09A0FD79-8382-445E-8F7E-FEABA7B35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4" y="1268760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Goal</a:t>
            </a:r>
            <a:endParaRPr lang="ca-ES" sz="3200" i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5579F993-4312-4CD6-9C82-D487E4058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096" y="1264130"/>
            <a:ext cx="38115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ca-ES" sz="3200" i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Statistics</a:t>
            </a:r>
            <a:endParaRPr lang="ca-ES" sz="3200" i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autoUpdateAnimBg="0"/>
      <p:bldP spid="61443" grpId="0" autoUpdateAnimBg="0"/>
      <p:bldP spid="61444" grpId="0" autoUpdateAnimBg="0"/>
      <p:bldP spid="61445" grpId="0" autoUpdateAnimBg="0"/>
      <p:bldP spid="61446" grpId="0" autoUpdateAnimBg="0"/>
      <p:bldP spid="61447" grpId="0" autoUpdateAnimBg="0"/>
      <p:bldP spid="61448" grpId="0" animBg="1"/>
      <p:bldP spid="61449" grpId="0" animBg="1"/>
      <p:bldP spid="61450" grpId="0" animBg="1"/>
      <p:bldP spid="15" grpId="0" autoUpdateAnimBg="0"/>
      <p:bldP spid="1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ol 1"/>
          <p:cNvSpPr txBox="1">
            <a:spLocks/>
          </p:cNvSpPr>
          <p:nvPr/>
        </p:nvSpPr>
        <p:spPr bwMode="auto">
          <a:xfrm>
            <a:off x="1338263" y="277813"/>
            <a:ext cx="68627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Verdana" pitchFamily="32" charset="0"/>
                <a:ea typeface="DejaVu Sans" charset="0"/>
                <a:cs typeface="DejaVu Sans" charset="0"/>
              </a:defRPr>
            </a:lvl9pPr>
          </a:lstStyle>
          <a:p>
            <a:pPr>
              <a:defRPr/>
            </a:pPr>
            <a:r>
              <a:rPr lang="ca-ES" altLang="ca-ES" sz="4400" kern="0" dirty="0">
                <a:solidFill>
                  <a:srgbClr val="993489"/>
                </a:solidFill>
              </a:rPr>
              <a:t>Materials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300" y="2133600"/>
            <a:ext cx="7489825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6488" y="1344612"/>
            <a:ext cx="269240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0031" y="17116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sz="4000" dirty="0"/>
              <a:t>Resources</a:t>
            </a:r>
            <a:endParaRPr lang="en-US" altLang="ca-ES" dirty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2950" y="1371600"/>
            <a:ext cx="8420100" cy="3978275"/>
          </a:xfrm>
        </p:spPr>
        <p:txBody>
          <a:bodyPr/>
          <a:lstStyle/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R and  R-commander: Free software</a:t>
            </a:r>
          </a:p>
          <a:p>
            <a:pPr marL="341313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Resources about basic statistics</a:t>
            </a:r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dirty="0"/>
              <a:t>Course slides and exercise </a:t>
            </a:r>
            <a:r>
              <a:rPr lang="en-US" altLang="ca-ES" i="1" dirty="0"/>
              <a:t>datasets </a:t>
            </a:r>
          </a:p>
          <a:p>
            <a:pPr marL="741363" lvl="1" indent="-341313"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ca-ES" i="1" dirty="0"/>
              <a:t>Free books and other reference materials</a:t>
            </a:r>
            <a:endParaRPr lang="en-US" altLang="ca-ES" dirty="0"/>
          </a:p>
        </p:txBody>
      </p:sp>
      <p:pic>
        <p:nvPicPr>
          <p:cNvPr id="14340" name="Picture 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429000"/>
            <a:ext cx="207327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6896" y="3429000"/>
            <a:ext cx="2714625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hlinkClick r:id="rId7"/>
            <a:extLst>
              <a:ext uri="{FF2B5EF4-FFF2-40B4-BE49-F238E27FC236}">
                <a16:creationId xmlns:a16="http://schemas.microsoft.com/office/drawing/2014/main" id="{AC722B90-819B-4469-8432-4DF8ACFD7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252" y="3789040"/>
            <a:ext cx="2737577" cy="22270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3386" y="180733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400" dirty="0" err="1">
                <a:solidFill>
                  <a:srgbClr val="993489"/>
                </a:solidFill>
              </a:rPr>
              <a:t>Enjoy</a:t>
            </a:r>
            <a:r>
              <a:rPr lang="ca-ES" sz="4400" dirty="0">
                <a:solidFill>
                  <a:srgbClr val="993489"/>
                </a:solidFill>
              </a:rPr>
              <a:t> </a:t>
            </a:r>
            <a:r>
              <a:rPr lang="ca-ES" sz="4400" dirty="0" err="1">
                <a:solidFill>
                  <a:srgbClr val="993489"/>
                </a:solidFill>
              </a:rPr>
              <a:t>the</a:t>
            </a:r>
            <a:r>
              <a:rPr lang="ca-ES" sz="4400" dirty="0">
                <a:solidFill>
                  <a:srgbClr val="993489"/>
                </a:solidFill>
              </a:rPr>
              <a:t> </a:t>
            </a:r>
            <a:r>
              <a:rPr lang="ca-ES" sz="4400" dirty="0" err="1">
                <a:solidFill>
                  <a:srgbClr val="993489"/>
                </a:solidFill>
              </a:rPr>
              <a:t>course</a:t>
            </a:r>
            <a:r>
              <a:rPr lang="ca-ES" sz="4400" dirty="0">
                <a:solidFill>
                  <a:srgbClr val="993489"/>
                </a:solidFill>
              </a:rPr>
              <a:t> !!!</a:t>
            </a:r>
            <a:endParaRPr lang="es-ES" sz="4400" dirty="0">
              <a:solidFill>
                <a:srgbClr val="993489"/>
              </a:solidFill>
            </a:endParaRPr>
          </a:p>
        </p:txBody>
      </p:sp>
      <p:pic>
        <p:nvPicPr>
          <p:cNvPr id="10242" name="Picture 2" descr="Resultat d'imatges de statistics 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59102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/>
              <a:t>Contingut</a:t>
            </a:r>
          </a:p>
        </p:txBody>
      </p:sp>
      <p:sp>
        <p:nvSpPr>
          <p:cNvPr id="4" name="1 Marcador de texto"/>
          <p:cNvSpPr txBox="1">
            <a:spLocks/>
          </p:cNvSpPr>
          <p:nvPr/>
        </p:nvSpPr>
        <p:spPr bwMode="auto">
          <a:xfrm>
            <a:off x="1598613" y="1341438"/>
            <a:ext cx="6503987" cy="534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Who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What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do?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Where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are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we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? 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Why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this</a:t>
            </a: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course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Objectives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 err="1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Methods</a:t>
            </a:r>
            <a:endParaRPr lang="ca-ES" sz="2800" kern="0" dirty="0">
              <a:solidFill>
                <a:srgbClr val="993489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Contents</a:t>
            </a:r>
          </a:p>
          <a:p>
            <a:pPr marL="342900" indent="-342900" eaLnBrk="0" hangingPunct="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ca-ES" sz="2800" kern="0" dirty="0">
                <a:solidFill>
                  <a:srgbClr val="993489"/>
                </a:solidFill>
                <a:latin typeface="+mn-lt"/>
                <a:ea typeface="ＭＳ Ｐゴシック" pitchFamily="34" charset="-128"/>
                <a:cs typeface="+mn-cs"/>
              </a:rPr>
              <a:t>Logistics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Who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2950" y="1371600"/>
            <a:ext cx="8674546" cy="198539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dirty="0" err="1"/>
              <a:t>This</a:t>
            </a:r>
            <a:r>
              <a:rPr lang="ca-ES" dirty="0"/>
              <a:t> is a </a:t>
            </a:r>
            <a:r>
              <a:rPr lang="ca-ES" b="1" dirty="0" err="1"/>
              <a:t>joint</a:t>
            </a:r>
            <a:r>
              <a:rPr lang="ca-ES" dirty="0"/>
              <a:t> </a:t>
            </a:r>
            <a:r>
              <a:rPr lang="ca-ES" dirty="0" err="1"/>
              <a:t>course</a:t>
            </a:r>
            <a:r>
              <a:rPr lang="ca-ES" dirty="0"/>
              <a:t> </a:t>
            </a:r>
            <a:r>
              <a:rPr lang="ca-ES" dirty="0" err="1"/>
              <a:t>taught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members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Grup de Recerca en </a:t>
            </a:r>
            <a:r>
              <a:rPr lang="ca-ES" dirty="0" err="1"/>
              <a:t>Bioestadistica</a:t>
            </a:r>
            <a:r>
              <a:rPr lang="ca-ES" dirty="0"/>
              <a:t> i </a:t>
            </a:r>
            <a:r>
              <a:rPr lang="ca-ES" dirty="0" err="1"/>
              <a:t>Bioinformatica</a:t>
            </a:r>
            <a:r>
              <a:rPr lang="ca-ES" dirty="0"/>
              <a:t> (GRBIO) (</a:t>
            </a:r>
            <a:r>
              <a:rPr lang="ca-ES" dirty="0">
                <a:hlinkClick r:id="rId2"/>
              </a:rPr>
              <a:t>http://grbio.upc.edu</a:t>
            </a:r>
            <a:r>
              <a:rPr lang="ca-ES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ca-ES" dirty="0"/>
          </a:p>
        </p:txBody>
      </p:sp>
      <p:pic>
        <p:nvPicPr>
          <p:cNvPr id="10242" name="Picture 2" descr="marta bofill 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328498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66" y="3363032"/>
            <a:ext cx="1420552" cy="142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76" y="3355945"/>
            <a:ext cx="1370245" cy="13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3340596"/>
            <a:ext cx="1400944" cy="140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352601" y="4998367"/>
            <a:ext cx="7416824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GRBIO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5869" y="5612432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EIO,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13040" y="5589240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GME, UPC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313040" y="6135687"/>
            <a:ext cx="3436549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>
                <a:solidFill>
                  <a:schemeClr val="tx1"/>
                </a:solidFill>
              </a:rPr>
              <a:t>UEB, VHIR</a:t>
            </a:r>
            <a:endParaRPr lang="ca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8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116632"/>
            <a:ext cx="6864350" cy="10668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GRBIO (</a:t>
            </a:r>
            <a:r>
              <a:rPr lang="ca-ES" dirty="0">
                <a:hlinkClick r:id="rId2"/>
              </a:rPr>
              <a:t>http://grbio.upc.edu</a:t>
            </a:r>
            <a:r>
              <a:rPr lang="ca-ES" dirty="0"/>
              <a:t>)</a:t>
            </a:r>
          </a:p>
        </p:txBody>
      </p:sp>
      <p:pic>
        <p:nvPicPr>
          <p:cNvPr id="1126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50" y="1412776"/>
            <a:ext cx="664231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3026" y="116632"/>
            <a:ext cx="6864350" cy="1066800"/>
          </a:xfrm>
        </p:spPr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UEB</a:t>
            </a:r>
            <a:br>
              <a:rPr lang="ca-ES" dirty="0"/>
            </a:br>
            <a:r>
              <a:rPr lang="ca-ES" dirty="0"/>
              <a:t>(</a:t>
            </a:r>
            <a:r>
              <a:rPr lang="ca-ES" dirty="0">
                <a:hlinkClick r:id="rId3"/>
              </a:rPr>
              <a:t>http://ueb.vhir.org</a:t>
            </a:r>
            <a:r>
              <a:rPr lang="ca-ES" dirty="0"/>
              <a:t>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1534446"/>
            <a:ext cx="934256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58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4 Rectángulo"/>
          <p:cNvSpPr>
            <a:spLocks noChangeArrowheads="1"/>
          </p:cNvSpPr>
          <p:nvPr/>
        </p:nvSpPr>
        <p:spPr bwMode="auto">
          <a:xfrm>
            <a:off x="508000" y="1336700"/>
            <a:ext cx="9204325" cy="310854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9pPr>
          </a:lstStyle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A huge quantity of, often complex, data is generated in clinical or lab research.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In order to be able to extract information from data we must rely on… Statistics!!!</a:t>
            </a:r>
          </a:p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Statistical methods and tools range from those that are relatively simple and accessible to more complex sophisticated models.</a:t>
            </a:r>
          </a:p>
        </p:txBody>
      </p:sp>
      <p:sp>
        <p:nvSpPr>
          <p:cNvPr id="614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Why this course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4 Rectángulo"/>
          <p:cNvSpPr>
            <a:spLocks noChangeArrowheads="1"/>
          </p:cNvSpPr>
          <p:nvPr/>
        </p:nvSpPr>
        <p:spPr bwMode="auto">
          <a:xfrm>
            <a:off x="508000" y="1268413"/>
            <a:ext cx="9204325" cy="310854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cs typeface="DejaVu Sans" charset="0"/>
              </a:defRPr>
            </a:lvl9pPr>
          </a:lstStyle>
          <a:p>
            <a:pPr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The main goal of this course is to provide an overview which is good enough to… 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Help you to analyze your own data, when it makes sense,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Suggests you contact us (or other experts) when it makes sense.</a:t>
            </a:r>
          </a:p>
          <a:p>
            <a:pPr lvl="1" eaLnBrk="1" hangingPunct="1">
              <a:buFont typeface="Verdana" pitchFamily="34" charset="0"/>
              <a:buChar char="•"/>
              <a:defRPr/>
            </a:pPr>
            <a:r>
              <a:rPr lang="en-US" altLang="ca-ES" sz="2800" dirty="0">
                <a:solidFill>
                  <a:srgbClr val="993489"/>
                </a:solidFill>
              </a:rPr>
              <a:t>Learn when to do either thing </a:t>
            </a:r>
            <a:r>
              <a:rPr lang="en-US" altLang="ca-ES" sz="2800" dirty="0">
                <a:solidFill>
                  <a:srgbClr val="993489"/>
                </a:solidFill>
                <a:sym typeface="Wingdings" pitchFamily="2" charset="2"/>
              </a:rPr>
              <a:t>:-)</a:t>
            </a:r>
          </a:p>
        </p:txBody>
      </p:sp>
      <p:sp>
        <p:nvSpPr>
          <p:cNvPr id="614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386898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6616" y="260648"/>
            <a:ext cx="6864350" cy="1066800"/>
          </a:xfrm>
        </p:spPr>
        <p:txBody>
          <a:bodyPr/>
          <a:lstStyle/>
          <a:p>
            <a:r>
              <a:rPr lang="ca-ES" dirty="0"/>
              <a:t>As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master</a:t>
            </a:r>
            <a:r>
              <a:rPr lang="ca-ES" dirty="0"/>
              <a:t> </a:t>
            </a:r>
            <a:r>
              <a:rPr lang="ca-ES" dirty="0" err="1"/>
              <a:t>said</a:t>
            </a:r>
            <a:r>
              <a:rPr lang="ca-ES" dirty="0"/>
              <a:t> ...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Verdana" pitchFamily="34" charset="0"/>
              <a:buChar char="•"/>
              <a:defRPr/>
            </a:pPr>
            <a:endParaRPr lang="en-US" altLang="ca-ES" dirty="0"/>
          </a:p>
          <a:p>
            <a:endParaRPr lang="ca-ES" dirty="0"/>
          </a:p>
        </p:txBody>
      </p:sp>
      <p:sp>
        <p:nvSpPr>
          <p:cNvPr id="4" name="3 Rectángulo"/>
          <p:cNvSpPr/>
          <p:nvPr/>
        </p:nvSpPr>
        <p:spPr>
          <a:xfrm>
            <a:off x="848545" y="1772816"/>
            <a:ext cx="5760640" cy="384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“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statistician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after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de data has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been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collected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like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hiring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physician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when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a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patient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in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the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morgue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: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might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tell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you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what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went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wrong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,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but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she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is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unlikely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be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able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 to fix </a:t>
            </a:r>
            <a:r>
              <a:rPr lang="ca-ES" sz="2400" dirty="0" err="1">
                <a:solidFill>
                  <a:srgbClr val="993489"/>
                </a:solidFill>
                <a:latin typeface="+mn-lt"/>
                <a:cs typeface="+mn-cs"/>
              </a:rPr>
              <a:t>it</a:t>
            </a:r>
            <a:r>
              <a:rPr lang="ca-ES" sz="2400" dirty="0">
                <a:solidFill>
                  <a:srgbClr val="993489"/>
                </a:solidFill>
                <a:latin typeface="+mn-lt"/>
                <a:cs typeface="+mn-cs"/>
              </a:rPr>
              <a:t>”</a:t>
            </a:r>
          </a:p>
          <a:p>
            <a:pPr>
              <a:lnSpc>
                <a:spcPct val="145000"/>
              </a:lnSpc>
              <a:spcBef>
                <a:spcPct val="20000"/>
              </a:spcBef>
              <a:defRPr/>
            </a:pPr>
            <a:r>
              <a:rPr lang="ca-ES" sz="2000" dirty="0">
                <a:solidFill>
                  <a:srgbClr val="993489"/>
                </a:solidFill>
                <a:latin typeface="+mn-lt"/>
                <a:cs typeface="+mn-cs"/>
              </a:rPr>
              <a:t> R.A. Fisher (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or </a:t>
            </a:r>
            <a:r>
              <a:rPr lang="ca-ES" sz="2000" i="1" dirty="0" err="1">
                <a:solidFill>
                  <a:srgbClr val="993489"/>
                </a:solidFill>
                <a:latin typeface="+mn-lt"/>
                <a:cs typeface="+mn-cs"/>
              </a:rPr>
              <a:t>was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 </a:t>
            </a:r>
            <a:r>
              <a:rPr lang="ca-ES" sz="2000" i="1" dirty="0" err="1">
                <a:solidFill>
                  <a:srgbClr val="993489"/>
                </a:solidFill>
                <a:latin typeface="+mn-lt"/>
                <a:cs typeface="+mn-cs"/>
              </a:rPr>
              <a:t>it</a:t>
            </a:r>
            <a:r>
              <a:rPr lang="ca-ES" sz="2000" i="1" dirty="0">
                <a:solidFill>
                  <a:srgbClr val="993489"/>
                </a:solidFill>
                <a:latin typeface="+mn-lt"/>
                <a:cs typeface="+mn-cs"/>
              </a:rPr>
              <a:t> George Box?)</a:t>
            </a:r>
          </a:p>
        </p:txBody>
      </p:sp>
      <p:pic>
        <p:nvPicPr>
          <p:cNvPr id="10242" name="Picture 2" descr="Image result for R.A. Fisher">
            <a:extLst>
              <a:ext uri="{FF2B5EF4-FFF2-40B4-BE49-F238E27FC236}">
                <a16:creationId xmlns:a16="http://schemas.microsoft.com/office/drawing/2014/main" id="{37C4DF15-370F-4A00-96A7-85D983C0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2060847"/>
            <a:ext cx="1584176" cy="220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92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319088"/>
            <a:ext cx="6865938" cy="106838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ca-ES" dirty="0"/>
              <a:t>Objectives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6049" y="1700808"/>
            <a:ext cx="9361487" cy="4464496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 err="1">
                <a:solidFill>
                  <a:srgbClr val="993489"/>
                </a:solidFill>
              </a:rPr>
              <a:t>Main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objective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course</a:t>
            </a:r>
            <a:r>
              <a:rPr lang="ca-ES" altLang="ca-ES" sz="2400" dirty="0">
                <a:solidFill>
                  <a:srgbClr val="993489"/>
                </a:solidFill>
              </a:rPr>
              <a:t> is to </a:t>
            </a:r>
            <a:r>
              <a:rPr lang="ca-ES" altLang="ca-ES" sz="2400" dirty="0" err="1">
                <a:solidFill>
                  <a:srgbClr val="993489"/>
                </a:solidFill>
              </a:rPr>
              <a:t>provide</a:t>
            </a:r>
            <a:r>
              <a:rPr lang="ca-ES" altLang="ca-ES" sz="2400" dirty="0">
                <a:solidFill>
                  <a:srgbClr val="993489"/>
                </a:solidFill>
              </a:rPr>
              <a:t> a general </a:t>
            </a:r>
            <a:r>
              <a:rPr lang="ca-ES" altLang="ca-ES" sz="2400" dirty="0" err="1">
                <a:solidFill>
                  <a:srgbClr val="993489"/>
                </a:solidFill>
              </a:rPr>
              <a:t>overview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principal </a:t>
            </a:r>
            <a:r>
              <a:rPr lang="ca-ES" altLang="ca-ES" sz="2400" dirty="0" err="1">
                <a:solidFill>
                  <a:srgbClr val="993489"/>
                </a:solidFill>
              </a:rPr>
              <a:t>statistical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methods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that</a:t>
            </a:r>
            <a:r>
              <a:rPr lang="ca-ES" altLang="ca-ES" sz="2400" dirty="0">
                <a:solidFill>
                  <a:srgbClr val="993489"/>
                </a:solidFill>
              </a:rPr>
              <a:t> can be </a:t>
            </a:r>
            <a:r>
              <a:rPr lang="ca-ES" altLang="ca-ES" sz="2400" dirty="0" err="1">
                <a:solidFill>
                  <a:srgbClr val="993489"/>
                </a:solidFill>
              </a:rPr>
              <a:t>useful</a:t>
            </a:r>
            <a:r>
              <a:rPr lang="ca-ES" altLang="ca-ES" sz="2400" dirty="0">
                <a:solidFill>
                  <a:srgbClr val="993489"/>
                </a:solidFill>
              </a:rPr>
              <a:t> in </a:t>
            </a:r>
            <a:r>
              <a:rPr lang="ca-ES" altLang="ca-ES" sz="2400" dirty="0" err="1">
                <a:solidFill>
                  <a:srgbClr val="993489"/>
                </a:solidFill>
              </a:rPr>
              <a:t>biomedical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research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and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daily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practise</a:t>
            </a:r>
            <a:endParaRPr lang="ca-ES" altLang="ca-ES" sz="2400" dirty="0">
              <a:solidFill>
                <a:srgbClr val="993489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altLang="ca-ES" sz="2400" dirty="0">
                <a:solidFill>
                  <a:srgbClr val="993489"/>
                </a:solidFill>
              </a:rPr>
              <a:t>At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end</a:t>
            </a:r>
            <a:r>
              <a:rPr lang="ca-ES" altLang="ca-ES" sz="2400" dirty="0">
                <a:solidFill>
                  <a:srgbClr val="993489"/>
                </a:solidFill>
              </a:rPr>
              <a:t> of </a:t>
            </a:r>
            <a:r>
              <a:rPr lang="ca-ES" altLang="ca-ES" sz="2400" dirty="0" err="1">
                <a:solidFill>
                  <a:srgbClr val="993489"/>
                </a:solidFill>
              </a:rPr>
              <a:t>the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course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you</a:t>
            </a:r>
            <a:r>
              <a:rPr lang="ca-ES" altLang="ca-ES" sz="2400" dirty="0">
                <a:solidFill>
                  <a:srgbClr val="993489"/>
                </a:solidFill>
              </a:rPr>
              <a:t> </a:t>
            </a:r>
            <a:r>
              <a:rPr lang="ca-ES" altLang="ca-ES" sz="2400" dirty="0" err="1">
                <a:solidFill>
                  <a:srgbClr val="993489"/>
                </a:solidFill>
              </a:rPr>
              <a:t>should</a:t>
            </a:r>
            <a:r>
              <a:rPr lang="ca-ES" altLang="ca-ES" sz="2400" dirty="0">
                <a:solidFill>
                  <a:srgbClr val="993489"/>
                </a:solidFill>
              </a:rPr>
              <a:t> be </a:t>
            </a:r>
            <a:r>
              <a:rPr lang="ca-ES" altLang="ca-ES" sz="2400" dirty="0" err="1">
                <a:solidFill>
                  <a:srgbClr val="993489"/>
                </a:solidFill>
              </a:rPr>
              <a:t>able</a:t>
            </a:r>
            <a:r>
              <a:rPr lang="ca-ES" altLang="ca-ES" sz="2400" dirty="0">
                <a:solidFill>
                  <a:srgbClr val="993489"/>
                </a:solidFill>
              </a:rPr>
              <a:t> to...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Recognize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main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from</a:t>
            </a:r>
            <a:r>
              <a:rPr lang="ca-ES" altLang="ca-ES" sz="2000" dirty="0">
                <a:solidFill>
                  <a:srgbClr val="993489"/>
                </a:solidFill>
              </a:rPr>
              <a:t> a </a:t>
            </a:r>
            <a:r>
              <a:rPr lang="ca-ES" altLang="ca-ES" sz="2000" dirty="0" err="1">
                <a:solidFill>
                  <a:srgbClr val="993489"/>
                </a:solidFill>
              </a:rPr>
              <a:t>statistical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point</a:t>
            </a:r>
            <a:r>
              <a:rPr lang="ca-ES" altLang="ca-ES" sz="2000" dirty="0">
                <a:solidFill>
                  <a:srgbClr val="993489"/>
                </a:solidFill>
              </a:rPr>
              <a:t> of </a:t>
            </a:r>
            <a:r>
              <a:rPr lang="ca-ES" altLang="ca-ES" sz="2000" dirty="0" err="1">
                <a:solidFill>
                  <a:srgbClr val="993489"/>
                </a:solidFill>
              </a:rPr>
              <a:t>view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Identify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>
                <a:solidFill>
                  <a:srgbClr val="993489"/>
                </a:solidFill>
              </a:rPr>
              <a:t>methods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solve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these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Use</a:t>
            </a:r>
            <a:r>
              <a:rPr lang="ca-ES" altLang="ca-ES" sz="2000" dirty="0">
                <a:solidFill>
                  <a:srgbClr val="993489"/>
                </a:solidFill>
              </a:rPr>
              <a:t> basic </a:t>
            </a:r>
            <a:r>
              <a:rPr lang="ca-ES" altLang="ca-ES" sz="2000" dirty="0" err="1">
                <a:solidFill>
                  <a:srgbClr val="993489"/>
                </a:solidFill>
              </a:rPr>
              <a:t>tools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carry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out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your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own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analysis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Identify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when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apply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each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method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ca-ES" altLang="ca-ES" sz="2000" dirty="0" err="1">
                <a:solidFill>
                  <a:srgbClr val="993489"/>
                </a:solidFill>
              </a:rPr>
              <a:t>Know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whn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you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need</a:t>
            </a:r>
            <a:r>
              <a:rPr lang="ca-ES" altLang="ca-ES" sz="2000" dirty="0">
                <a:solidFill>
                  <a:srgbClr val="993489"/>
                </a:solidFill>
              </a:rPr>
              <a:t> to </a:t>
            </a:r>
            <a:r>
              <a:rPr lang="ca-ES" altLang="ca-ES" sz="2000" dirty="0" err="1">
                <a:solidFill>
                  <a:srgbClr val="993489"/>
                </a:solidFill>
              </a:rPr>
              <a:t>ask</a:t>
            </a:r>
            <a:r>
              <a:rPr lang="ca-ES" altLang="ca-ES" sz="2000" dirty="0">
                <a:solidFill>
                  <a:srgbClr val="993489"/>
                </a:solidFill>
              </a:rPr>
              <a:t> a professional </a:t>
            </a:r>
            <a:r>
              <a:rPr lang="ca-ES" altLang="ca-ES" sz="2000" dirty="0" err="1">
                <a:solidFill>
                  <a:srgbClr val="993489"/>
                </a:solidFill>
              </a:rPr>
              <a:t>statistician</a:t>
            </a:r>
            <a:r>
              <a:rPr lang="ca-ES" altLang="ca-ES" sz="2000" dirty="0">
                <a:solidFill>
                  <a:srgbClr val="993489"/>
                </a:solidFill>
              </a:rPr>
              <a:t>, </a:t>
            </a:r>
            <a:r>
              <a:rPr lang="ca-ES" altLang="ca-ES" sz="2000" dirty="0" err="1">
                <a:solidFill>
                  <a:srgbClr val="993489"/>
                </a:solidFill>
              </a:rPr>
              <a:t>using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proper </a:t>
            </a:r>
            <a:r>
              <a:rPr lang="ca-ES" altLang="ca-ES" sz="2000" dirty="0" err="1">
                <a:solidFill>
                  <a:srgbClr val="993489"/>
                </a:solidFill>
              </a:rPr>
              <a:t>terminology</a:t>
            </a:r>
            <a:r>
              <a:rPr lang="ca-ES" altLang="ca-ES" sz="2000" dirty="0">
                <a:solidFill>
                  <a:srgbClr val="993489"/>
                </a:solidFill>
              </a:rPr>
              <a:t>, to </a:t>
            </a:r>
            <a:r>
              <a:rPr lang="ca-ES" altLang="ca-ES" sz="2000" dirty="0" err="1">
                <a:solidFill>
                  <a:srgbClr val="993489"/>
                </a:solidFill>
              </a:rPr>
              <a:t>understand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solutions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when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problems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increase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their</a:t>
            </a:r>
            <a:r>
              <a:rPr lang="ca-ES" altLang="ca-ES" sz="2000" dirty="0">
                <a:solidFill>
                  <a:srgbClr val="993489"/>
                </a:solidFill>
              </a:rPr>
              <a:t> </a:t>
            </a:r>
            <a:r>
              <a:rPr lang="ca-ES" altLang="ca-ES" sz="2000" dirty="0" err="1">
                <a:solidFill>
                  <a:srgbClr val="993489"/>
                </a:solidFill>
              </a:rPr>
              <a:t>complexity</a:t>
            </a:r>
            <a:r>
              <a:rPr lang="ca-ES" altLang="ca-ES" sz="2000" dirty="0">
                <a:solidFill>
                  <a:srgbClr val="993489"/>
                </a:solidFill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Verdana"/>
        <a:ea typeface="DejaVu Sans"/>
        <a:cs typeface="DejaVu Sans"/>
      </a:majorFont>
      <a:minorFont>
        <a:latin typeface="Verdan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584</Words>
  <Application>Microsoft Office PowerPoint</Application>
  <PresentationFormat>A4 (210 x 297 mm)</PresentationFormat>
  <Paragraphs>93</Paragraphs>
  <Slides>18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Verdana</vt:lpstr>
      <vt:lpstr>Tema de Office</vt:lpstr>
      <vt:lpstr>Imagen</vt:lpstr>
      <vt:lpstr>Presentación de PowerPoint</vt:lpstr>
      <vt:lpstr>Contingut</vt:lpstr>
      <vt:lpstr>Who are we?</vt:lpstr>
      <vt:lpstr>The GRBIO (http://grbio.upc.edu)</vt:lpstr>
      <vt:lpstr>The UEB (http://ueb.vhir.org)</vt:lpstr>
      <vt:lpstr>Why this course</vt:lpstr>
      <vt:lpstr>So what?</vt:lpstr>
      <vt:lpstr>As the master said ...</vt:lpstr>
      <vt:lpstr>Objectives</vt:lpstr>
      <vt:lpstr>Presentación de PowerPoint</vt:lpstr>
      <vt:lpstr>Course web page</vt:lpstr>
      <vt:lpstr>Presentación de PowerPoint</vt:lpstr>
      <vt:lpstr>Methodology</vt:lpstr>
      <vt:lpstr>Presentación de PowerPoint</vt:lpstr>
      <vt:lpstr>Presentación de PowerPoint</vt:lpstr>
      <vt:lpstr>Presentación de PowerPoint</vt:lpstr>
      <vt:lpstr>Resources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Alex Sánchez</dc:creator>
  <cp:lastModifiedBy>Alex Sanchez Plal</cp:lastModifiedBy>
  <cp:revision>112</cp:revision>
  <cp:lastPrinted>2016-02-05T20:49:42Z</cp:lastPrinted>
  <dcterms:created xsi:type="dcterms:W3CDTF">2009-04-14T06:59:48Z</dcterms:created>
  <dcterms:modified xsi:type="dcterms:W3CDTF">2019-09-16T05:26:19Z</dcterms:modified>
</cp:coreProperties>
</file>